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292" r:id="rId20"/>
    <p:sldId id="313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86" d="100"/>
          <a:sy n="86" d="100"/>
        </p:scale>
        <p:origin x="48" y="114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2023/9/1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8.wmf"/><Relationship Id="rId3" Type="http://schemas.openxmlformats.org/officeDocument/2006/relationships/image" Target="../media/image24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7.wmf"/><Relationship Id="rId5" Type="http://schemas.openxmlformats.org/officeDocument/2006/relationships/image" Target="../media/image22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5.png"/><Relationship Id="rId9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8.wmf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9.png"/><Relationship Id="rId16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1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1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3.wmf"/><Relationship Id="rId5" Type="http://schemas.openxmlformats.org/officeDocument/2006/relationships/image" Target="../media/image40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39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9.wmf"/><Relationship Id="rId3" Type="http://schemas.openxmlformats.org/officeDocument/2006/relationships/image" Target="../media/image45.png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51.wmf"/><Relationship Id="rId2" Type="http://schemas.openxmlformats.org/officeDocument/2006/relationships/image" Target="../media/image44.png"/><Relationship Id="rId16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48.wmf"/><Relationship Id="rId5" Type="http://schemas.openxmlformats.org/officeDocument/2006/relationships/image" Target="../media/image46.wmf"/><Relationship Id="rId15" Type="http://schemas.openxmlformats.org/officeDocument/2006/relationships/image" Target="../media/image50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.svg"/><Relationship Id="rId1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55.wmf"/><Relationship Id="rId3" Type="http://schemas.openxmlformats.org/officeDocument/2006/relationships/image" Target="../media/image2.png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21.bin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4.wmf"/><Relationship Id="rId5" Type="http://schemas.openxmlformats.org/officeDocument/2006/relationships/image" Target="../media/image21.png"/><Relationship Id="rId15" Type="http://schemas.openxmlformats.org/officeDocument/2006/relationships/image" Target="../media/image56.wmf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3.svg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1.png"/><Relationship Id="rId7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0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wmf"/><Relationship Id="rId4" Type="http://schemas.openxmlformats.org/officeDocument/2006/relationships/image" Target="../media/image14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537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IERS Conventions (2010)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26503" y="6293003"/>
            <a:ext cx="7143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  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DA9E14-2406-079C-5FAD-93A0EF63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693" y="2167750"/>
            <a:ext cx="3732349" cy="365338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9218105" y="5844029"/>
            <a:ext cx="2879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A15B98D-8CAC-77A8-44F7-AD739591548A}"/>
              </a:ext>
            </a:extLst>
          </p:cNvPr>
          <p:cNvSpPr/>
          <p:nvPr/>
        </p:nvSpPr>
        <p:spPr>
          <a:xfrm>
            <a:off x="10028583" y="5526157"/>
            <a:ext cx="864704" cy="317872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3027906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439131"/>
              </p:ext>
            </p:extLst>
          </p:nvPr>
        </p:nvGraphicFramePr>
        <p:xfrm>
          <a:off x="326323" y="3895725"/>
          <a:ext cx="30956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48360" imgH="355680" progId="Equation.AxMath">
                  <p:embed/>
                </p:oleObj>
              </mc:Choice>
              <mc:Fallback>
                <p:oleObj name="AxMath" r:id="rId12" imgW="1548360" imgH="355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323" y="3895725"/>
                        <a:ext cx="309562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324366"/>
              </p:ext>
            </p:extLst>
          </p:nvPr>
        </p:nvGraphicFramePr>
        <p:xfrm>
          <a:off x="2710438" y="6129660"/>
          <a:ext cx="51403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570040" imgH="197280" progId="Equation.AxMath">
                  <p:embed/>
                </p:oleObj>
              </mc:Choice>
              <mc:Fallback>
                <p:oleObj name="AxMath" r:id="rId17" imgW="2570040" imgH="197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10438" y="6129660"/>
                        <a:ext cx="51403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(Greenwich Mean Sidereal Time)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497615" y="5564065"/>
            <a:ext cx="4162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书上：</a:t>
            </a:r>
            <a:r>
              <a:rPr lang="en-US" altLang="zh-CN" sz="2000" i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strike="sngStrike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51357"/>
              </p:ext>
            </p:extLst>
          </p:nvPr>
        </p:nvGraphicFramePr>
        <p:xfrm>
          <a:off x="2207360" y="4745438"/>
          <a:ext cx="2856063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7360" y="4745438"/>
                        <a:ext cx="2856063" cy="6375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号 12">
            <a:extLst>
              <a:ext uri="{FF2B5EF4-FFF2-40B4-BE49-F238E27FC236}">
                <a16:creationId xmlns:a16="http://schemas.microsoft.com/office/drawing/2014/main" id="{840F940A-2C07-B3DC-DAAA-A5F06CAD4E71}"/>
              </a:ext>
            </a:extLst>
          </p:cNvPr>
          <p:cNvSpPr/>
          <p:nvPr/>
        </p:nvSpPr>
        <p:spPr>
          <a:xfrm>
            <a:off x="5418062" y="5064208"/>
            <a:ext cx="1351430" cy="13514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BF0EE-3537-E489-83EA-C0C758700F91}"/>
              </a:ext>
            </a:extLst>
          </p:cNvPr>
          <p:cNvSpPr txBox="1"/>
          <p:nvPr/>
        </p:nvSpPr>
        <p:spPr>
          <a:xfrm>
            <a:off x="888242" y="6212625"/>
            <a:ext cx="6235889" cy="36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 TT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）的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GMST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不是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18.6973746 h</a:t>
            </a: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A5442AD-9897-E808-2047-3411F24D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079" y="4001621"/>
            <a:ext cx="3679426" cy="25938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9237175" cy="510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积分求得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D212D0-2C48-3E0E-0C04-940E2B2D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092" y="1228650"/>
            <a:ext cx="7053878" cy="178444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63840" imgH="234720" progId="Equation.AxMath">
                  <p:embed/>
                </p:oleObj>
              </mc:Choice>
              <mc:Fallback>
                <p:oleObj name="AxMath" r:id="rId4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8622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80120" imgH="196560" progId="Equation.AxMath">
                  <p:embed/>
                </p:oleObj>
              </mc:Choice>
              <mc:Fallback>
                <p:oleObj name="AxMath" r:id="rId6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823895"/>
              </p:ext>
            </p:extLst>
          </p:nvPr>
        </p:nvGraphicFramePr>
        <p:xfrm>
          <a:off x="4328008" y="5496505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03800" imgH="228240" progId="Equation.AxMath">
                  <p:embed/>
                </p:oleObj>
              </mc:Choice>
              <mc:Fallback>
                <p:oleObj name="AxMath" r:id="rId10" imgW="1603800" imgH="228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28008" y="5496505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377304"/>
              </p:ext>
            </p:extLst>
          </p:nvPr>
        </p:nvGraphicFramePr>
        <p:xfrm>
          <a:off x="1019434" y="5917225"/>
          <a:ext cx="721360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120280" imgH="401040" progId="Equation.AxMath">
                  <p:embed/>
                </p:oleObj>
              </mc:Choice>
              <mc:Fallback>
                <p:oleObj name="AxMath" r:id="rId12" imgW="5120280" imgH="401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19434" y="5917225"/>
                        <a:ext cx="7213600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2708"/>
              </p:ext>
            </p:extLst>
          </p:nvPr>
        </p:nvGraphicFramePr>
        <p:xfrm>
          <a:off x="1363703" y="3924847"/>
          <a:ext cx="6415576" cy="941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838680" imgH="563400" progId="Equation.AxMath">
                  <p:embed/>
                </p:oleObj>
              </mc:Choice>
              <mc:Fallback>
                <p:oleObj name="AxMath" r:id="rId14" imgW="3838680" imgH="5634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63703" y="3924847"/>
                        <a:ext cx="6415576" cy="941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999062"/>
              </p:ext>
            </p:extLst>
          </p:nvPr>
        </p:nvGraphicFramePr>
        <p:xfrm>
          <a:off x="3568903" y="3121025"/>
          <a:ext cx="552767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257640" imgH="389880" progId="Equation.AxMath">
                  <p:embed/>
                </p:oleObj>
              </mc:Choice>
              <mc:Fallback>
                <p:oleObj name="AxMath" r:id="rId16" imgW="3257640" imgH="389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568903" y="3121025"/>
                        <a:ext cx="5527675" cy="661988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8995607" y="3105688"/>
            <a:ext cx="30968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  (10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A4EC21F-CE86-FDAE-F4E0-E79466705AEC}"/>
              </a:ext>
            </a:extLst>
          </p:cNvPr>
          <p:cNvCxnSpPr>
            <a:cxnSpLocks/>
          </p:cNvCxnSpPr>
          <p:nvPr/>
        </p:nvCxnSpPr>
        <p:spPr>
          <a:xfrm>
            <a:off x="1012753" y="4960760"/>
            <a:ext cx="7374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B4C30C-C70C-35FB-597A-D984369A4677}"/>
              </a:ext>
            </a:extLst>
          </p:cNvPr>
          <p:cNvCxnSpPr>
            <a:cxnSpLocks/>
          </p:cNvCxnSpPr>
          <p:nvPr/>
        </p:nvCxnSpPr>
        <p:spPr>
          <a:xfrm flipV="1">
            <a:off x="8379659" y="4960760"/>
            <a:ext cx="13195" cy="1682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37821" y="3013090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6476289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D212D0-2C48-3E0E-0C04-940E2B2D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092" y="1228650"/>
            <a:ext cx="7053878" cy="1784440"/>
          </a:xfrm>
          <a:prstGeom prst="rect">
            <a:avLst/>
          </a:prstGeom>
        </p:spPr>
      </p:pic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46234"/>
              </p:ext>
            </p:extLst>
          </p:nvPr>
        </p:nvGraphicFramePr>
        <p:xfrm>
          <a:off x="672495" y="3078736"/>
          <a:ext cx="7782711" cy="72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554000" imgH="426240" progId="Equation.AxMath">
                  <p:embed/>
                </p:oleObj>
              </mc:Choice>
              <mc:Fallback>
                <p:oleObj name="AxMath" r:id="rId6" imgW="4554000" imgH="426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2495" y="3078736"/>
                        <a:ext cx="7782711" cy="72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30767"/>
              </p:ext>
            </p:extLst>
          </p:nvPr>
        </p:nvGraphicFramePr>
        <p:xfrm>
          <a:off x="4363402" y="6236027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59040" imgH="190440" progId="Equation.AxMath">
                  <p:embed/>
                </p:oleObj>
              </mc:Choice>
              <mc:Fallback>
                <p:oleObj name="AxMath" r:id="rId8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3402" y="6236027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80120" imgH="196560" progId="Equation.AxMath">
                  <p:embed/>
                </p:oleObj>
              </mc:Choice>
              <mc:Fallback>
                <p:oleObj name="AxMath" r:id="rId10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87592"/>
              </p:ext>
            </p:extLst>
          </p:nvPr>
        </p:nvGraphicFramePr>
        <p:xfrm>
          <a:off x="1758950" y="4684713"/>
          <a:ext cx="51609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013920" imgH="536400" progId="Equation.AxMath">
                  <p:embed/>
                </p:oleObj>
              </mc:Choice>
              <mc:Fallback>
                <p:oleObj name="AxMath" r:id="rId12" imgW="3013920" imgH="536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8950" y="4684713"/>
                        <a:ext cx="516096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612141" y="5783076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(TT)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3960185" y="5400209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39069" y="5415035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9AA1949-58DB-0DC4-55B7-AE2404EAA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48479"/>
              </p:ext>
            </p:extLst>
          </p:nvPr>
        </p:nvGraphicFramePr>
        <p:xfrm>
          <a:off x="2572750" y="3871384"/>
          <a:ext cx="30226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768320" imgH="197280" progId="Equation.AxMath">
                  <p:embed/>
                </p:oleObj>
              </mc:Choice>
              <mc:Fallback>
                <p:oleObj name="AxMath" r:id="rId14" imgW="1768320" imgH="1972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A401D1A-D79B-2A78-4C01-9A4868A40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72750" y="3871384"/>
                        <a:ext cx="30226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1904737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0973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求：相对我们的方位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3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1" y="3061554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28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的转换矩阵（值）。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采用两套算法，比较它们的差别。给出所有中间过程的矩阵（值）和主要的模型参数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4522264" y="3870345"/>
            <a:ext cx="3384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相关坐标系：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BCRS, GCRS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316547" y="5053038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86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58763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历元平春分点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=&gt;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将地心坐标系与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407988" y="5682680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023900" y="5047360"/>
            <a:ext cx="62523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www.iers.org/IERS/EN/Science/ICRS/pole_and_right_ascensions_origin.html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FD4288D-7488-5045-8D51-80411D9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55" y="936052"/>
            <a:ext cx="5775816" cy="41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6506098" y="5421070"/>
            <a:ext cx="5473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平赤道与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997" y="592194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59" y="6280539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664295" y="6293366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579484-4E2C-ED8B-D7A4-080DA18E2257}"/>
              </a:ext>
            </a:extLst>
          </p:cNvPr>
          <p:cNvSpPr/>
          <p:nvPr/>
        </p:nvSpPr>
        <p:spPr>
          <a:xfrm>
            <a:off x="4357959" y="3237665"/>
            <a:ext cx="3143774" cy="953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  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11:59:27.816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11:58:55.816</a:t>
            </a:r>
          </a:p>
        </p:txBody>
      </p:sp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61234</TotalTime>
  <Words>1520</Words>
  <Application>Microsoft Office PowerPoint</Application>
  <PresentationFormat>宽屏</PresentationFormat>
  <Paragraphs>303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475</cp:revision>
  <dcterms:created xsi:type="dcterms:W3CDTF">2022-10-24T14:28:29Z</dcterms:created>
  <dcterms:modified xsi:type="dcterms:W3CDTF">2023-09-01T12:33:43Z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